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51" d="100"/>
          <a:sy n="51" d="100"/>
        </p:scale>
        <p:origin x="-2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F66FF144-F054-4432-ABD9-481440756E9F}" type="datetimeFigureOut">
              <a:rPr lang="ar-IQ" smtClean="0"/>
              <a:pPr/>
              <a:t>11/06/1432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7ED6494-07D0-496C-BE8B-A91D29EDFD06}"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66FF144-F054-4432-ABD9-481440756E9F}" type="datetimeFigureOut">
              <a:rPr lang="ar-IQ" smtClean="0"/>
              <a:pPr/>
              <a:t>11/06/1432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7ED6494-07D0-496C-BE8B-A91D29EDFD06}"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66FF144-F054-4432-ABD9-481440756E9F}" type="datetimeFigureOut">
              <a:rPr lang="ar-IQ" smtClean="0"/>
              <a:pPr/>
              <a:t>11/06/1432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7ED6494-07D0-496C-BE8B-A91D29EDFD06}"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66FF144-F054-4432-ABD9-481440756E9F}" type="datetimeFigureOut">
              <a:rPr lang="ar-IQ" smtClean="0"/>
              <a:pPr/>
              <a:t>11/06/1432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7ED6494-07D0-496C-BE8B-A91D29EDFD06}"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6FF144-F054-4432-ABD9-481440756E9F}" type="datetimeFigureOut">
              <a:rPr lang="ar-IQ" smtClean="0"/>
              <a:pPr/>
              <a:t>11/06/1432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7ED6494-07D0-496C-BE8B-A91D29EDFD06}"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F66FF144-F054-4432-ABD9-481440756E9F}" type="datetimeFigureOut">
              <a:rPr lang="ar-IQ" smtClean="0"/>
              <a:pPr/>
              <a:t>11/06/1432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7ED6494-07D0-496C-BE8B-A91D29EDFD06}"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F66FF144-F054-4432-ABD9-481440756E9F}" type="datetimeFigureOut">
              <a:rPr lang="ar-IQ" smtClean="0"/>
              <a:pPr/>
              <a:t>11/06/1432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7ED6494-07D0-496C-BE8B-A91D29EDFD06}"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F66FF144-F054-4432-ABD9-481440756E9F}" type="datetimeFigureOut">
              <a:rPr lang="ar-IQ" smtClean="0"/>
              <a:pPr/>
              <a:t>11/06/1432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7ED6494-07D0-496C-BE8B-A91D29EDFD06}"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6FF144-F054-4432-ABD9-481440756E9F}" type="datetimeFigureOut">
              <a:rPr lang="ar-IQ" smtClean="0"/>
              <a:pPr/>
              <a:t>11/06/1432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7ED6494-07D0-496C-BE8B-A91D29EDFD06}"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6FF144-F054-4432-ABD9-481440756E9F}" type="datetimeFigureOut">
              <a:rPr lang="ar-IQ" smtClean="0"/>
              <a:pPr/>
              <a:t>11/06/1432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7ED6494-07D0-496C-BE8B-A91D29EDFD06}"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6FF144-F054-4432-ABD9-481440756E9F}" type="datetimeFigureOut">
              <a:rPr lang="ar-IQ" smtClean="0"/>
              <a:pPr/>
              <a:t>11/06/1432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7ED6494-07D0-496C-BE8B-A91D29EDFD06}"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66FF144-F054-4432-ABD9-481440756E9F}" type="datetimeFigureOut">
              <a:rPr lang="ar-IQ" smtClean="0"/>
              <a:pPr/>
              <a:t>11/06/1432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7ED6494-07D0-496C-BE8B-A91D29EDFD06}"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2160" y="273050"/>
            <a:ext cx="2664296" cy="1571774"/>
          </a:xfrm>
        </p:spPr>
        <p:txBody>
          <a:bodyPr anchor="ctr">
            <a:normAutofit/>
          </a:bodyPr>
          <a:lstStyle/>
          <a:p>
            <a:pPr algn="ctr" rtl="0"/>
            <a:r>
              <a:rPr lang="en-US" sz="3200" dirty="0" smtClean="0"/>
              <a:t>Genus </a:t>
            </a:r>
            <a:br>
              <a:rPr lang="en-US" sz="3200" dirty="0" smtClean="0"/>
            </a:br>
            <a:r>
              <a:rPr lang="en-US" sz="3200" dirty="0" smtClean="0"/>
              <a:t>Salmonella</a:t>
            </a:r>
            <a:endParaRPr lang="ar-IQ" sz="3200" dirty="0"/>
          </a:p>
        </p:txBody>
      </p:sp>
      <p:pic>
        <p:nvPicPr>
          <p:cNvPr id="7" name="Content Placeholder 6" descr="escherichia_coli_gram%20negative.jpg"/>
          <p:cNvPicPr>
            <a:picLocks noGrp="1" noChangeAspect="1"/>
          </p:cNvPicPr>
          <p:nvPr>
            <p:ph idx="1"/>
          </p:nvPr>
        </p:nvPicPr>
        <p:blipFill>
          <a:blip r:embed="rId2" cstate="print"/>
          <a:stretch>
            <a:fillRect/>
          </a:stretch>
        </p:blipFill>
        <p:spPr>
          <a:xfrm>
            <a:off x="5796137" y="2204864"/>
            <a:ext cx="3096344" cy="3888432"/>
          </a:xfrm>
        </p:spPr>
      </p:pic>
      <p:sp>
        <p:nvSpPr>
          <p:cNvPr id="6" name="Text Placeholder 5"/>
          <p:cNvSpPr>
            <a:spLocks noGrp="1"/>
          </p:cNvSpPr>
          <p:nvPr>
            <p:ph type="body" sz="half" idx="2"/>
          </p:nvPr>
        </p:nvSpPr>
        <p:spPr>
          <a:xfrm>
            <a:off x="251520" y="260648"/>
            <a:ext cx="5400600" cy="6264696"/>
          </a:xfrm>
        </p:spPr>
        <p:txBody>
          <a:bodyPr>
            <a:normAutofit lnSpcReduction="10000"/>
          </a:bodyPr>
          <a:lstStyle/>
          <a:p>
            <a:pPr algn="just" rtl="0"/>
            <a:r>
              <a:rPr lang="en-US" sz="2000" dirty="0" smtClean="0"/>
              <a:t>	</a:t>
            </a:r>
            <a:r>
              <a:rPr lang="en-US" sz="2000" b="1" dirty="0" smtClean="0"/>
              <a:t>Members of the genus salmonella colonize vertebrate host, with outcomes range from subclinical to systemic infection with </a:t>
            </a:r>
            <a:r>
              <a:rPr lang="en-US" sz="2000" b="1" dirty="0" smtClean="0"/>
              <a:t>high </a:t>
            </a:r>
            <a:r>
              <a:rPr lang="en-US" sz="2000" b="1" dirty="0" smtClean="0"/>
              <a:t>mortality. Animal infection has direct economic consequences, but asymptomatic carriage leading to direct or indirect transmission of human may be more important.</a:t>
            </a:r>
          </a:p>
          <a:p>
            <a:pPr algn="just" rtl="0"/>
            <a:r>
              <a:rPr lang="en-US" sz="2000" b="1" dirty="0" smtClean="0"/>
              <a:t>	The genus comprises nearly 2500 </a:t>
            </a:r>
            <a:r>
              <a:rPr lang="en-US" sz="2000" b="1" dirty="0" err="1" smtClean="0"/>
              <a:t>serovars</a:t>
            </a:r>
            <a:r>
              <a:rPr lang="en-US" sz="2000" b="1" dirty="0" smtClean="0"/>
              <a:t> based on flagellar (H) and somatic (O) antigens.  DNA-DNA hybridization analysis revealed that the genus can be divided into two species, salmonella </a:t>
            </a:r>
            <a:r>
              <a:rPr lang="en-US" sz="2000" b="1" dirty="0" err="1" smtClean="0"/>
              <a:t>enterica</a:t>
            </a:r>
            <a:r>
              <a:rPr lang="en-US" sz="2000" b="1" dirty="0" smtClean="0"/>
              <a:t> (2443 </a:t>
            </a:r>
            <a:r>
              <a:rPr lang="en-US" sz="2000" b="1" dirty="0" err="1" smtClean="0"/>
              <a:t>serovars</a:t>
            </a:r>
            <a:r>
              <a:rPr lang="en-US" sz="2000" b="1" dirty="0" smtClean="0"/>
              <a:t>) and salmonella </a:t>
            </a:r>
            <a:r>
              <a:rPr lang="en-US" sz="2000" b="1" dirty="0" err="1" smtClean="0"/>
              <a:t>bongori</a:t>
            </a:r>
            <a:r>
              <a:rPr lang="en-US" sz="2000" b="1" dirty="0" smtClean="0"/>
              <a:t> (20 </a:t>
            </a:r>
            <a:r>
              <a:rPr lang="en-US" sz="2000" b="1" dirty="0" err="1" smtClean="0"/>
              <a:t>serovars</a:t>
            </a:r>
            <a:r>
              <a:rPr lang="en-US" sz="2000" b="1" dirty="0" smtClean="0"/>
              <a:t>). </a:t>
            </a:r>
            <a:r>
              <a:rPr lang="en-US" sz="2000" b="1" dirty="0" err="1" smtClean="0"/>
              <a:t>Serovar</a:t>
            </a:r>
            <a:r>
              <a:rPr lang="en-US" sz="2000" b="1" dirty="0" smtClean="0"/>
              <a:t>-to-</a:t>
            </a:r>
            <a:r>
              <a:rPr lang="en-US" sz="2000" b="1" dirty="0" err="1" smtClean="0"/>
              <a:t>serovar</a:t>
            </a:r>
            <a:r>
              <a:rPr lang="en-US" sz="2000" b="1" dirty="0" smtClean="0"/>
              <a:t> variation in </a:t>
            </a:r>
            <a:r>
              <a:rPr lang="en-US" sz="2000" b="1" dirty="0" err="1" smtClean="0"/>
              <a:t>viruence</a:t>
            </a:r>
            <a:r>
              <a:rPr lang="en-US" sz="2000" b="1" dirty="0" smtClean="0"/>
              <a:t> and epidemiology are common in </a:t>
            </a:r>
            <a:r>
              <a:rPr lang="en-US" sz="2000" b="1" i="1" dirty="0" smtClean="0"/>
              <a:t>S. </a:t>
            </a:r>
            <a:r>
              <a:rPr lang="en-US" sz="2000" b="1" i="1" dirty="0" err="1" smtClean="0"/>
              <a:t>enterica</a:t>
            </a:r>
            <a:r>
              <a:rPr lang="en-US" sz="2000" b="1" dirty="0" smtClean="0"/>
              <a:t>. Most </a:t>
            </a:r>
            <a:r>
              <a:rPr lang="en-US" sz="2000" b="1" dirty="0" err="1" smtClean="0"/>
              <a:t>serovars</a:t>
            </a:r>
            <a:r>
              <a:rPr lang="en-US" sz="2000" b="1" dirty="0" smtClean="0"/>
              <a:t> cause gastroenteritis, but few (</a:t>
            </a:r>
            <a:r>
              <a:rPr lang="en-US" sz="2000" b="1" dirty="0" err="1" smtClean="0"/>
              <a:t>serovar</a:t>
            </a:r>
            <a:r>
              <a:rPr lang="en-US" sz="2000" b="1" dirty="0" smtClean="0"/>
              <a:t> </a:t>
            </a:r>
            <a:r>
              <a:rPr lang="en-US" sz="2000" b="1" dirty="0" err="1" smtClean="0"/>
              <a:t>typhi</a:t>
            </a:r>
            <a:r>
              <a:rPr lang="en-US" sz="2000" b="1" dirty="0" smtClean="0"/>
              <a:t>, </a:t>
            </a:r>
            <a:r>
              <a:rPr lang="en-US" sz="2000" b="1" dirty="0" err="1" smtClean="0"/>
              <a:t>paratyphi</a:t>
            </a:r>
            <a:r>
              <a:rPr lang="en-US" sz="2000" b="1" dirty="0" smtClean="0"/>
              <a:t> A and C and </a:t>
            </a:r>
            <a:r>
              <a:rPr lang="en-US" sz="2000" b="1" dirty="0" err="1" smtClean="0"/>
              <a:t>sendai</a:t>
            </a:r>
            <a:r>
              <a:rPr lang="en-US" sz="2000" b="1" dirty="0" smtClean="0"/>
              <a:t>) cause systemic disease originating in the gastrointestinal tract and other </a:t>
            </a:r>
            <a:r>
              <a:rPr lang="en-US" sz="2000" b="1" dirty="0" err="1" smtClean="0"/>
              <a:t>serovars</a:t>
            </a:r>
            <a:r>
              <a:rPr lang="en-US" sz="2000" b="1" dirty="0" smtClean="0"/>
              <a:t> (</a:t>
            </a:r>
            <a:r>
              <a:rPr lang="en-US" sz="2000" b="1" dirty="0" err="1" smtClean="0"/>
              <a:t>serovars</a:t>
            </a:r>
            <a:r>
              <a:rPr lang="en-US" sz="2000" b="1" dirty="0" smtClean="0"/>
              <a:t> </a:t>
            </a:r>
            <a:r>
              <a:rPr lang="en-US" sz="2000" b="1" dirty="0" err="1" smtClean="0"/>
              <a:t>Cholerasuis</a:t>
            </a:r>
            <a:r>
              <a:rPr lang="en-US" sz="2000" b="1" dirty="0" smtClean="0"/>
              <a:t> and Dublin) are frequently associated with bacteremia and less commonly with diarrhea.</a:t>
            </a:r>
            <a:endParaRPr lang="ar-IQ" sz="2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2160" y="273050"/>
            <a:ext cx="2664296" cy="1571774"/>
          </a:xfrm>
        </p:spPr>
        <p:txBody>
          <a:bodyPr/>
          <a:lstStyle/>
          <a:p>
            <a:endParaRPr lang="ar-IQ" dirty="0"/>
          </a:p>
        </p:txBody>
      </p:sp>
      <p:sp>
        <p:nvSpPr>
          <p:cNvPr id="5" name="Content Placeholder 4"/>
          <p:cNvSpPr>
            <a:spLocks noGrp="1"/>
          </p:cNvSpPr>
          <p:nvPr>
            <p:ph idx="1"/>
          </p:nvPr>
        </p:nvSpPr>
        <p:spPr>
          <a:xfrm>
            <a:off x="6012160" y="2996952"/>
            <a:ext cx="2674640" cy="3129211"/>
          </a:xfrm>
        </p:spPr>
        <p:txBody>
          <a:bodyPr/>
          <a:lstStyle/>
          <a:p>
            <a:endParaRPr lang="ar-IQ" dirty="0"/>
          </a:p>
        </p:txBody>
      </p:sp>
      <p:sp>
        <p:nvSpPr>
          <p:cNvPr id="6" name="Text Placeholder 5"/>
          <p:cNvSpPr>
            <a:spLocks noGrp="1"/>
          </p:cNvSpPr>
          <p:nvPr>
            <p:ph type="body" sz="half" idx="2"/>
          </p:nvPr>
        </p:nvSpPr>
        <p:spPr>
          <a:xfrm>
            <a:off x="251520" y="260648"/>
            <a:ext cx="5400600" cy="6264696"/>
          </a:xfrm>
        </p:spPr>
        <p:txBody>
          <a:bodyPr/>
          <a:lstStyle/>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2160" y="273050"/>
            <a:ext cx="2664296" cy="1571774"/>
          </a:xfrm>
        </p:spPr>
        <p:txBody>
          <a:bodyPr/>
          <a:lstStyle/>
          <a:p>
            <a:endParaRPr lang="ar-IQ" dirty="0"/>
          </a:p>
        </p:txBody>
      </p:sp>
      <p:sp>
        <p:nvSpPr>
          <p:cNvPr id="5" name="Content Placeholder 4"/>
          <p:cNvSpPr>
            <a:spLocks noGrp="1"/>
          </p:cNvSpPr>
          <p:nvPr>
            <p:ph idx="1"/>
          </p:nvPr>
        </p:nvSpPr>
        <p:spPr>
          <a:xfrm>
            <a:off x="6012160" y="2996952"/>
            <a:ext cx="2674640" cy="3129211"/>
          </a:xfrm>
        </p:spPr>
        <p:txBody>
          <a:bodyPr/>
          <a:lstStyle/>
          <a:p>
            <a:endParaRPr lang="ar-IQ" dirty="0"/>
          </a:p>
        </p:txBody>
      </p:sp>
      <p:sp>
        <p:nvSpPr>
          <p:cNvPr id="6" name="Text Placeholder 5"/>
          <p:cNvSpPr>
            <a:spLocks noGrp="1"/>
          </p:cNvSpPr>
          <p:nvPr>
            <p:ph type="body" sz="half" idx="2"/>
          </p:nvPr>
        </p:nvSpPr>
        <p:spPr>
          <a:xfrm>
            <a:off x="251520" y="260648"/>
            <a:ext cx="5400600" cy="6264696"/>
          </a:xfrm>
        </p:spPr>
        <p:txBody>
          <a:bodyPr/>
          <a:lstStyle/>
          <a:p>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2160" y="273050"/>
            <a:ext cx="2664296" cy="1571774"/>
          </a:xfrm>
        </p:spPr>
        <p:txBody>
          <a:bodyPr/>
          <a:lstStyle/>
          <a:p>
            <a:endParaRPr lang="ar-IQ" dirty="0"/>
          </a:p>
        </p:txBody>
      </p:sp>
      <p:sp>
        <p:nvSpPr>
          <p:cNvPr id="5" name="Content Placeholder 4"/>
          <p:cNvSpPr>
            <a:spLocks noGrp="1"/>
          </p:cNvSpPr>
          <p:nvPr>
            <p:ph idx="1"/>
          </p:nvPr>
        </p:nvSpPr>
        <p:spPr>
          <a:xfrm>
            <a:off x="6012160" y="2996952"/>
            <a:ext cx="2674640" cy="3129211"/>
          </a:xfrm>
        </p:spPr>
        <p:txBody>
          <a:bodyPr/>
          <a:lstStyle/>
          <a:p>
            <a:endParaRPr lang="ar-IQ" dirty="0"/>
          </a:p>
        </p:txBody>
      </p:sp>
      <p:sp>
        <p:nvSpPr>
          <p:cNvPr id="6" name="Text Placeholder 5"/>
          <p:cNvSpPr>
            <a:spLocks noGrp="1"/>
          </p:cNvSpPr>
          <p:nvPr>
            <p:ph type="body" sz="half" idx="2"/>
          </p:nvPr>
        </p:nvSpPr>
        <p:spPr>
          <a:xfrm>
            <a:off x="251520" y="260648"/>
            <a:ext cx="5400600" cy="6264696"/>
          </a:xfrm>
        </p:spPr>
        <p:txBody>
          <a:bodyPr/>
          <a:lstStyle/>
          <a:p>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2160" y="273050"/>
            <a:ext cx="2664296" cy="1571774"/>
          </a:xfrm>
        </p:spPr>
        <p:txBody>
          <a:bodyPr/>
          <a:lstStyle/>
          <a:p>
            <a:endParaRPr lang="ar-IQ" dirty="0"/>
          </a:p>
        </p:txBody>
      </p:sp>
      <p:sp>
        <p:nvSpPr>
          <p:cNvPr id="5" name="Content Placeholder 4"/>
          <p:cNvSpPr>
            <a:spLocks noGrp="1"/>
          </p:cNvSpPr>
          <p:nvPr>
            <p:ph idx="1"/>
          </p:nvPr>
        </p:nvSpPr>
        <p:spPr>
          <a:xfrm>
            <a:off x="6012160" y="2996952"/>
            <a:ext cx="2674640" cy="3129211"/>
          </a:xfrm>
        </p:spPr>
        <p:txBody>
          <a:bodyPr/>
          <a:lstStyle/>
          <a:p>
            <a:endParaRPr lang="ar-IQ" dirty="0"/>
          </a:p>
        </p:txBody>
      </p:sp>
      <p:sp>
        <p:nvSpPr>
          <p:cNvPr id="6" name="Text Placeholder 5"/>
          <p:cNvSpPr>
            <a:spLocks noGrp="1"/>
          </p:cNvSpPr>
          <p:nvPr>
            <p:ph type="body" sz="half" idx="2"/>
          </p:nvPr>
        </p:nvSpPr>
        <p:spPr>
          <a:xfrm>
            <a:off x="251520" y="260648"/>
            <a:ext cx="5400600" cy="6264696"/>
          </a:xfrm>
        </p:spPr>
        <p:txBody>
          <a:bodyPr/>
          <a:lstStyle/>
          <a:p>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2160" y="273050"/>
            <a:ext cx="2664296" cy="1571774"/>
          </a:xfrm>
        </p:spPr>
        <p:txBody>
          <a:bodyPr/>
          <a:lstStyle/>
          <a:p>
            <a:endParaRPr lang="ar-IQ" dirty="0"/>
          </a:p>
        </p:txBody>
      </p:sp>
      <p:sp>
        <p:nvSpPr>
          <p:cNvPr id="5" name="Content Placeholder 4"/>
          <p:cNvSpPr>
            <a:spLocks noGrp="1"/>
          </p:cNvSpPr>
          <p:nvPr>
            <p:ph idx="1"/>
          </p:nvPr>
        </p:nvSpPr>
        <p:spPr>
          <a:xfrm>
            <a:off x="6012160" y="2996952"/>
            <a:ext cx="2674640" cy="3129211"/>
          </a:xfrm>
        </p:spPr>
        <p:txBody>
          <a:bodyPr/>
          <a:lstStyle/>
          <a:p>
            <a:endParaRPr lang="ar-IQ" dirty="0"/>
          </a:p>
        </p:txBody>
      </p:sp>
      <p:sp>
        <p:nvSpPr>
          <p:cNvPr id="6" name="Text Placeholder 5"/>
          <p:cNvSpPr>
            <a:spLocks noGrp="1"/>
          </p:cNvSpPr>
          <p:nvPr>
            <p:ph type="body" sz="half" idx="2"/>
          </p:nvPr>
        </p:nvSpPr>
        <p:spPr>
          <a:xfrm>
            <a:off x="251520" y="260648"/>
            <a:ext cx="5400600" cy="6264696"/>
          </a:xfrm>
        </p:spPr>
        <p:txBody>
          <a:bodyPr/>
          <a:lstStyle/>
          <a:p>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2160" y="273050"/>
            <a:ext cx="2664296" cy="1571774"/>
          </a:xfrm>
        </p:spPr>
        <p:txBody>
          <a:bodyPr/>
          <a:lstStyle/>
          <a:p>
            <a:endParaRPr lang="ar-IQ" dirty="0"/>
          </a:p>
        </p:txBody>
      </p:sp>
      <p:sp>
        <p:nvSpPr>
          <p:cNvPr id="5" name="Content Placeholder 4"/>
          <p:cNvSpPr>
            <a:spLocks noGrp="1"/>
          </p:cNvSpPr>
          <p:nvPr>
            <p:ph idx="1"/>
          </p:nvPr>
        </p:nvSpPr>
        <p:spPr>
          <a:xfrm>
            <a:off x="6012160" y="2996952"/>
            <a:ext cx="2674640" cy="3129211"/>
          </a:xfrm>
        </p:spPr>
        <p:txBody>
          <a:bodyPr/>
          <a:lstStyle/>
          <a:p>
            <a:endParaRPr lang="ar-IQ" dirty="0"/>
          </a:p>
        </p:txBody>
      </p:sp>
      <p:sp>
        <p:nvSpPr>
          <p:cNvPr id="6" name="Text Placeholder 5"/>
          <p:cNvSpPr>
            <a:spLocks noGrp="1"/>
          </p:cNvSpPr>
          <p:nvPr>
            <p:ph type="body" sz="half" idx="2"/>
          </p:nvPr>
        </p:nvSpPr>
        <p:spPr>
          <a:xfrm>
            <a:off x="251520" y="260648"/>
            <a:ext cx="5400600" cy="6264696"/>
          </a:xfrm>
        </p:spPr>
        <p:txBody>
          <a:bodyPr/>
          <a:lstStyle/>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2160" y="273050"/>
            <a:ext cx="2664296" cy="1571774"/>
          </a:xfrm>
        </p:spPr>
        <p:txBody>
          <a:bodyPr anchor="ctr">
            <a:normAutofit/>
          </a:bodyPr>
          <a:lstStyle/>
          <a:p>
            <a:pPr algn="ctr" rtl="0"/>
            <a:r>
              <a:rPr lang="en-US" sz="3200" dirty="0" smtClean="0"/>
              <a:t>Genus </a:t>
            </a:r>
            <a:br>
              <a:rPr lang="en-US" sz="3200" dirty="0" smtClean="0"/>
            </a:br>
            <a:r>
              <a:rPr lang="en-US" sz="3200" dirty="0" smtClean="0"/>
              <a:t>Salmonella</a:t>
            </a:r>
            <a:endParaRPr lang="ar-IQ" sz="3200" dirty="0"/>
          </a:p>
        </p:txBody>
      </p:sp>
      <p:pic>
        <p:nvPicPr>
          <p:cNvPr id="7" name="Content Placeholder 6" descr="mexican%20restaurant%20salmonella.jpg"/>
          <p:cNvPicPr>
            <a:picLocks noGrp="1" noChangeAspect="1"/>
          </p:cNvPicPr>
          <p:nvPr>
            <p:ph idx="1"/>
          </p:nvPr>
        </p:nvPicPr>
        <p:blipFill>
          <a:blip r:embed="rId2" cstate="print"/>
          <a:stretch>
            <a:fillRect/>
          </a:stretch>
        </p:blipFill>
        <p:spPr>
          <a:xfrm>
            <a:off x="5724129" y="2348880"/>
            <a:ext cx="3168352" cy="3208985"/>
          </a:xfrm>
        </p:spPr>
      </p:pic>
      <p:sp>
        <p:nvSpPr>
          <p:cNvPr id="6" name="Text Placeholder 5"/>
          <p:cNvSpPr>
            <a:spLocks noGrp="1"/>
          </p:cNvSpPr>
          <p:nvPr>
            <p:ph type="body" sz="half" idx="2"/>
          </p:nvPr>
        </p:nvSpPr>
        <p:spPr>
          <a:xfrm>
            <a:off x="251520" y="260648"/>
            <a:ext cx="5400600" cy="6264696"/>
          </a:xfrm>
        </p:spPr>
        <p:txBody>
          <a:bodyPr>
            <a:normAutofit/>
          </a:bodyPr>
          <a:lstStyle/>
          <a:p>
            <a:pPr algn="just" rtl="0"/>
            <a:r>
              <a:rPr lang="en-US" sz="2000" dirty="0" smtClean="0"/>
              <a:t>	Host adaptation also varies widely, from strong host  adaptation of </a:t>
            </a:r>
            <a:r>
              <a:rPr lang="en-US" sz="2000" dirty="0" err="1" smtClean="0"/>
              <a:t>Typhi</a:t>
            </a:r>
            <a:r>
              <a:rPr lang="en-US" sz="2000" dirty="0" smtClean="0"/>
              <a:t> (human), </a:t>
            </a:r>
            <a:r>
              <a:rPr lang="en-US" sz="2000" dirty="0" err="1" smtClean="0"/>
              <a:t>Pullorum</a:t>
            </a:r>
            <a:r>
              <a:rPr lang="en-US" sz="2000" dirty="0" smtClean="0"/>
              <a:t> (Poultry), </a:t>
            </a:r>
            <a:r>
              <a:rPr lang="en-US" sz="2000" dirty="0" err="1" smtClean="0"/>
              <a:t>Cholerasuis</a:t>
            </a:r>
            <a:r>
              <a:rPr lang="en-US" sz="2000" dirty="0" smtClean="0"/>
              <a:t> (swine), </a:t>
            </a:r>
            <a:r>
              <a:rPr lang="en-US" sz="2000" dirty="0" err="1" smtClean="0"/>
              <a:t>Abortus-ovis</a:t>
            </a:r>
            <a:r>
              <a:rPr lang="en-US" sz="2000" dirty="0" smtClean="0"/>
              <a:t> (sheep), and Dublin (cattle) to relatively low adapted </a:t>
            </a:r>
            <a:r>
              <a:rPr lang="en-US" sz="2000" dirty="0" err="1" smtClean="0"/>
              <a:t>serovar</a:t>
            </a:r>
            <a:r>
              <a:rPr lang="en-US" sz="2000" dirty="0" smtClean="0"/>
              <a:t> </a:t>
            </a:r>
            <a:r>
              <a:rPr lang="en-US" sz="2000" dirty="0" err="1" smtClean="0"/>
              <a:t>Typhimurium</a:t>
            </a:r>
            <a:r>
              <a:rPr lang="en-US" sz="2000" dirty="0" smtClean="0"/>
              <a:t>.</a:t>
            </a:r>
          </a:p>
          <a:p>
            <a:pPr algn="just" rtl="0"/>
            <a:r>
              <a:rPr lang="en-US" sz="2000" dirty="0" smtClean="0"/>
              <a:t>	Genetic mechanisms underlying  the diverse phenotypes in the genus are based  in part on polymorphism in genes coding surface structures (</a:t>
            </a:r>
            <a:r>
              <a:rPr lang="en-US" sz="2000" dirty="0" err="1" smtClean="0"/>
              <a:t>Lipopolysaccharide</a:t>
            </a:r>
            <a:r>
              <a:rPr lang="en-US" sz="2000" dirty="0" smtClean="0"/>
              <a:t>, flagella and </a:t>
            </a:r>
            <a:r>
              <a:rPr lang="en-US" sz="2000" dirty="0" err="1" smtClean="0"/>
              <a:t>fimbria</a:t>
            </a:r>
            <a:r>
              <a:rPr lang="en-US" sz="2000" dirty="0" smtClean="0"/>
              <a:t>) which are often virulence factors.</a:t>
            </a:r>
            <a:endParaRPr lang="ar-IQ"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2160" y="273050"/>
            <a:ext cx="2664296" cy="2003822"/>
          </a:xfrm>
        </p:spPr>
        <p:txBody>
          <a:bodyPr anchor="ctr">
            <a:normAutofit/>
          </a:bodyPr>
          <a:lstStyle/>
          <a:p>
            <a:pPr algn="ctr" rtl="0"/>
            <a:r>
              <a:rPr lang="en-US" sz="3200" dirty="0" smtClean="0"/>
              <a:t> Disease</a:t>
            </a:r>
            <a:br>
              <a:rPr lang="en-US" sz="3200" dirty="0" smtClean="0"/>
            </a:br>
            <a:r>
              <a:rPr lang="en-US" sz="3200" dirty="0" smtClean="0"/>
              <a:t> &amp; epidemiology</a:t>
            </a:r>
            <a:endParaRPr lang="ar-IQ" sz="3200" dirty="0"/>
          </a:p>
        </p:txBody>
      </p:sp>
      <p:pic>
        <p:nvPicPr>
          <p:cNvPr id="7" name="Content Placeholder 6" descr="salmfp.jpg"/>
          <p:cNvPicPr>
            <a:picLocks noGrp="1" noChangeAspect="1"/>
          </p:cNvPicPr>
          <p:nvPr>
            <p:ph idx="1"/>
          </p:nvPr>
        </p:nvPicPr>
        <p:blipFill>
          <a:blip r:embed="rId2" cstate="print"/>
          <a:stretch>
            <a:fillRect/>
          </a:stretch>
        </p:blipFill>
        <p:spPr>
          <a:xfrm>
            <a:off x="5796136" y="2636912"/>
            <a:ext cx="3096343" cy="3528391"/>
          </a:xfrm>
        </p:spPr>
      </p:pic>
      <p:sp>
        <p:nvSpPr>
          <p:cNvPr id="6" name="Text Placeholder 5"/>
          <p:cNvSpPr>
            <a:spLocks noGrp="1"/>
          </p:cNvSpPr>
          <p:nvPr>
            <p:ph type="body" sz="half" idx="2"/>
          </p:nvPr>
        </p:nvSpPr>
        <p:spPr>
          <a:xfrm>
            <a:off x="251520" y="260648"/>
            <a:ext cx="5400600" cy="6408712"/>
          </a:xfrm>
        </p:spPr>
        <p:txBody>
          <a:bodyPr>
            <a:normAutofit/>
          </a:bodyPr>
          <a:lstStyle/>
          <a:p>
            <a:pPr algn="just" rtl="0"/>
            <a:r>
              <a:rPr lang="en-US" sz="2000" dirty="0" smtClean="0"/>
              <a:t>	</a:t>
            </a:r>
            <a:r>
              <a:rPr lang="en-US" sz="2000" b="1" dirty="0" smtClean="0"/>
              <a:t>Disease occurs as </a:t>
            </a:r>
            <a:r>
              <a:rPr lang="en-US" sz="2000" b="1" dirty="0" err="1" smtClean="0"/>
              <a:t>peracute</a:t>
            </a:r>
            <a:r>
              <a:rPr lang="en-US" sz="2000" b="1" dirty="0" smtClean="0"/>
              <a:t> septicemia &amp; acute, </a:t>
            </a:r>
            <a:r>
              <a:rPr lang="en-US" sz="2000" b="1" dirty="0" err="1" smtClean="0"/>
              <a:t>subacute</a:t>
            </a:r>
            <a:r>
              <a:rPr lang="en-US" sz="2000" b="1" dirty="0" smtClean="0"/>
              <a:t>, or chronic enteritis. Acute disease caused by some </a:t>
            </a:r>
            <a:r>
              <a:rPr lang="en-US" sz="2000" b="1" dirty="0" err="1" smtClean="0"/>
              <a:t>serovars</a:t>
            </a:r>
            <a:r>
              <a:rPr lang="en-US" sz="2000" b="1" dirty="0" smtClean="0"/>
              <a:t> e.g. S. </a:t>
            </a:r>
            <a:r>
              <a:rPr lang="en-US" sz="2000" b="1" dirty="0" err="1" smtClean="0"/>
              <a:t>typhimurium</a:t>
            </a:r>
            <a:r>
              <a:rPr lang="en-US" sz="2000" b="1" dirty="0" smtClean="0"/>
              <a:t> is </a:t>
            </a:r>
            <a:r>
              <a:rPr lang="en-US" sz="2000" b="1" dirty="0" err="1" smtClean="0"/>
              <a:t>charcterised</a:t>
            </a:r>
            <a:r>
              <a:rPr lang="en-US" sz="2000" b="1" dirty="0" smtClean="0"/>
              <a:t> by high morbidity &amp; low mortality, manifested as diarrhea &amp; fever. Dehydration &amp; electrolyte imbalance may be sufficiently severe to be fatal in infection by other </a:t>
            </a:r>
            <a:r>
              <a:rPr lang="en-US" sz="2000" b="1" dirty="0" err="1" smtClean="0"/>
              <a:t>serovars</a:t>
            </a:r>
            <a:r>
              <a:rPr lang="en-US" sz="2000" b="1" dirty="0" smtClean="0"/>
              <a:t> (S. Dublin in calves &amp; S. </a:t>
            </a:r>
            <a:r>
              <a:rPr lang="en-US" sz="2000" b="1" dirty="0" err="1" smtClean="0"/>
              <a:t>cholerasuis</a:t>
            </a:r>
            <a:r>
              <a:rPr lang="en-US" sz="2000" b="1" dirty="0" smtClean="0"/>
              <a:t> in pigs). Young animals are often more severely affected  than adults.</a:t>
            </a:r>
          </a:p>
          <a:p>
            <a:pPr algn="just" rtl="0"/>
            <a:r>
              <a:rPr lang="en-US" sz="2000" b="1" dirty="0" smtClean="0"/>
              <a:t>	Outbreaks of disease in animals &amp; humans have been associated with S. Newport. The organism has emerged  as an important cause of diarrhea outbreaks in horses and diary cattle. The </a:t>
            </a:r>
            <a:r>
              <a:rPr lang="en-US" sz="2000" b="1" dirty="0" err="1" smtClean="0"/>
              <a:t>serovar</a:t>
            </a:r>
            <a:r>
              <a:rPr lang="en-US" sz="2000" b="1" dirty="0" smtClean="0"/>
              <a:t> has commonly isolated from human food-borne infections, being recovered from hamburger, chicken, roast beef, potato, salad. Multidrug resistance is a major problem with resistance to </a:t>
            </a:r>
            <a:r>
              <a:rPr lang="en-US" sz="2000" b="1" dirty="0" err="1" smtClean="0"/>
              <a:t>chloramphenicol</a:t>
            </a:r>
            <a:r>
              <a:rPr lang="en-US" sz="2000" b="1" dirty="0" smtClean="0"/>
              <a:t>, </a:t>
            </a:r>
            <a:r>
              <a:rPr lang="en-US" sz="2000" b="1" dirty="0" err="1" smtClean="0"/>
              <a:t>Bactrim</a:t>
            </a:r>
            <a:r>
              <a:rPr lang="en-US" sz="2000" b="1" dirty="0" smtClean="0"/>
              <a:t>, tetracycline, streptomycin &amp; </a:t>
            </a:r>
            <a:r>
              <a:rPr lang="en-US" sz="2000" b="1" dirty="0" err="1" smtClean="0"/>
              <a:t>Cephalosporins</a:t>
            </a:r>
            <a:r>
              <a:rPr lang="en-US" sz="2000" b="1" dirty="0" smtClean="0"/>
              <a:t>. </a:t>
            </a:r>
            <a:endParaRPr lang="ar-IQ" sz="2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2160" y="273050"/>
            <a:ext cx="2664296" cy="1931814"/>
          </a:xfrm>
        </p:spPr>
        <p:txBody>
          <a:bodyPr anchor="ctr">
            <a:normAutofit/>
          </a:bodyPr>
          <a:lstStyle/>
          <a:p>
            <a:pPr algn="ctr" rtl="0"/>
            <a:r>
              <a:rPr lang="en-US" sz="3200" dirty="0" smtClean="0"/>
              <a:t> Disease</a:t>
            </a:r>
            <a:br>
              <a:rPr lang="en-US" sz="3200" dirty="0" smtClean="0"/>
            </a:br>
            <a:r>
              <a:rPr lang="en-US" sz="3200" dirty="0" smtClean="0"/>
              <a:t> &amp; epidemiology</a:t>
            </a:r>
            <a:endParaRPr lang="ar-IQ" sz="3200" dirty="0"/>
          </a:p>
        </p:txBody>
      </p:sp>
      <p:pic>
        <p:nvPicPr>
          <p:cNvPr id="7" name="Content Placeholder 6" descr="apg_salmonella.jpg"/>
          <p:cNvPicPr>
            <a:picLocks noGrp="1" noChangeAspect="1"/>
          </p:cNvPicPr>
          <p:nvPr>
            <p:ph idx="1"/>
          </p:nvPr>
        </p:nvPicPr>
        <p:blipFill>
          <a:blip r:embed="rId2" cstate="print"/>
          <a:stretch>
            <a:fillRect/>
          </a:stretch>
        </p:blipFill>
        <p:spPr>
          <a:xfrm>
            <a:off x="6011863" y="2564904"/>
            <a:ext cx="2880617" cy="2999879"/>
          </a:xfrm>
        </p:spPr>
      </p:pic>
      <p:sp>
        <p:nvSpPr>
          <p:cNvPr id="6" name="Text Placeholder 5"/>
          <p:cNvSpPr>
            <a:spLocks noGrp="1"/>
          </p:cNvSpPr>
          <p:nvPr>
            <p:ph type="body" sz="half" idx="2"/>
          </p:nvPr>
        </p:nvSpPr>
        <p:spPr>
          <a:xfrm>
            <a:off x="251520" y="188640"/>
            <a:ext cx="5544616" cy="6408712"/>
          </a:xfrm>
        </p:spPr>
        <p:txBody>
          <a:bodyPr>
            <a:normAutofit fontScale="92500" lnSpcReduction="10000"/>
          </a:bodyPr>
          <a:lstStyle/>
          <a:p>
            <a:pPr algn="just" rtl="0"/>
            <a:r>
              <a:rPr lang="en-US" sz="2000" dirty="0" smtClean="0"/>
              <a:t>	</a:t>
            </a:r>
            <a:r>
              <a:rPr lang="en-US" sz="2000" b="1" dirty="0" smtClean="0"/>
              <a:t>Calves 1-2 weeks of usually develop enteric symptoms when infected with S. </a:t>
            </a:r>
            <a:r>
              <a:rPr lang="en-US" sz="2000" b="1" dirty="0" err="1" smtClean="0"/>
              <a:t>Typhimurium</a:t>
            </a:r>
            <a:r>
              <a:rPr lang="en-US" sz="2000" b="1" dirty="0" smtClean="0"/>
              <a:t> &amp; septicemia with S. Dublin. Most calves recovered &amp; become carriers. Salmonella is rarely life-</a:t>
            </a:r>
            <a:r>
              <a:rPr lang="en-US" sz="2000" b="1" dirty="0" err="1" smtClean="0"/>
              <a:t>threatining</a:t>
            </a:r>
            <a:r>
              <a:rPr lang="en-US" sz="2000" b="1" dirty="0" smtClean="0"/>
              <a:t> in adult cattle, but recovered carriers may expose others in the herd &amp; contaminate milk. </a:t>
            </a:r>
          </a:p>
          <a:p>
            <a:pPr algn="just" rtl="0"/>
            <a:r>
              <a:rPr lang="en-US" sz="2000" b="1" dirty="0" smtClean="0"/>
              <a:t>	</a:t>
            </a:r>
            <a:r>
              <a:rPr lang="en-US" sz="2000" b="1" dirty="0" err="1" smtClean="0"/>
              <a:t>S.Gallinarum</a:t>
            </a:r>
            <a:r>
              <a:rPr lang="en-US" sz="2000" b="1" dirty="0" smtClean="0"/>
              <a:t> &amp; S. </a:t>
            </a:r>
            <a:r>
              <a:rPr lang="en-US" sz="2000" b="1" dirty="0" err="1" smtClean="0"/>
              <a:t>pullorum</a:t>
            </a:r>
            <a:r>
              <a:rPr lang="en-US" sz="2000" b="1" dirty="0" smtClean="0"/>
              <a:t> cause  </a:t>
            </a:r>
            <a:r>
              <a:rPr lang="en-US" sz="2000" b="1" dirty="0" err="1" smtClean="0"/>
              <a:t>septicemic</a:t>
            </a:r>
            <a:r>
              <a:rPr lang="en-US" sz="2000" b="1" dirty="0" smtClean="0"/>
              <a:t> disease in turkeys (Fowl typhoid) &amp; chickens. Young chickens often develop fatal septicemia.</a:t>
            </a:r>
          </a:p>
          <a:p>
            <a:pPr algn="just" rtl="0"/>
            <a:r>
              <a:rPr lang="en-US" sz="2000" b="1" dirty="0" smtClean="0"/>
              <a:t>	Equine </a:t>
            </a:r>
            <a:r>
              <a:rPr lang="en-US" sz="2000" b="1" dirty="0" err="1" smtClean="0"/>
              <a:t>salmonellosis</a:t>
            </a:r>
            <a:r>
              <a:rPr lang="en-US" sz="2000" b="1" dirty="0" smtClean="0"/>
              <a:t> is an uncommon, but important problem, especially as a </a:t>
            </a:r>
            <a:r>
              <a:rPr lang="en-US" sz="2000" b="1" dirty="0" err="1" smtClean="0"/>
              <a:t>nosocomial</a:t>
            </a:r>
            <a:r>
              <a:rPr lang="en-US" sz="2000" b="1" dirty="0" smtClean="0"/>
              <a:t> infection in veterinary teaching </a:t>
            </a:r>
            <a:r>
              <a:rPr lang="en-US" sz="2000" b="1" dirty="0" err="1" smtClean="0"/>
              <a:t>hosptals</a:t>
            </a:r>
            <a:r>
              <a:rPr lang="en-US" sz="2000" b="1" dirty="0" smtClean="0"/>
              <a:t>. S. </a:t>
            </a:r>
            <a:r>
              <a:rPr lang="en-US" sz="2000" b="1" dirty="0" err="1" smtClean="0"/>
              <a:t>Typhimurium</a:t>
            </a:r>
            <a:r>
              <a:rPr lang="en-US" sz="2000" b="1" dirty="0" smtClean="0"/>
              <a:t> is encountered most frequently. </a:t>
            </a:r>
          </a:p>
          <a:p>
            <a:pPr algn="just" rtl="0"/>
            <a:r>
              <a:rPr lang="en-US" sz="2000" b="1" dirty="0" smtClean="0"/>
              <a:t>	Salmonellae reside in the normal vertebrate gastrointestinal tract &amp; asymptomatic carriers among domestic &amp; wild animals &amp; birds introduce the infection to &amp; maintain it in herds &amp; flocks. Foods of animal origin, whole eggs (duck eggs may have higher prevalence of infection) &amp; egg products, meat &amp; meat products &amp; contaminated equipments &amp; utensils are all  source of infection.</a:t>
            </a:r>
            <a:endParaRPr lang="ar-IQ" sz="20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2160" y="273050"/>
            <a:ext cx="2664296" cy="2435870"/>
          </a:xfrm>
        </p:spPr>
        <p:txBody>
          <a:bodyPr anchor="ctr">
            <a:normAutofit/>
          </a:bodyPr>
          <a:lstStyle/>
          <a:p>
            <a:pPr algn="l" rtl="0"/>
            <a:r>
              <a:rPr lang="en-US" dirty="0" smtClean="0"/>
              <a:t> </a:t>
            </a:r>
            <a:r>
              <a:rPr lang="en-US" sz="3200" dirty="0" smtClean="0"/>
              <a:t>Host adapted </a:t>
            </a:r>
            <a:r>
              <a:rPr lang="en-US" sz="3200" dirty="0" err="1" smtClean="0"/>
              <a:t>serovars</a:t>
            </a:r>
            <a:r>
              <a:rPr lang="en-US" sz="3200" dirty="0" smtClean="0"/>
              <a:t> of salmonella </a:t>
            </a:r>
            <a:r>
              <a:rPr lang="en-US" sz="3200" dirty="0" err="1" smtClean="0"/>
              <a:t>enterica</a:t>
            </a:r>
            <a:endParaRPr lang="ar-IQ" sz="3200" dirty="0"/>
          </a:p>
        </p:txBody>
      </p:sp>
      <p:sp>
        <p:nvSpPr>
          <p:cNvPr id="5" name="Content Placeholder 4"/>
          <p:cNvSpPr>
            <a:spLocks noGrp="1"/>
          </p:cNvSpPr>
          <p:nvPr>
            <p:ph idx="1"/>
          </p:nvPr>
        </p:nvSpPr>
        <p:spPr>
          <a:xfrm>
            <a:off x="6012160" y="2996952"/>
            <a:ext cx="2674640" cy="3129211"/>
          </a:xfrm>
        </p:spPr>
        <p:txBody>
          <a:bodyPr/>
          <a:lstStyle/>
          <a:p>
            <a:endParaRPr lang="ar-IQ" dirty="0"/>
          </a:p>
        </p:txBody>
      </p:sp>
      <p:sp>
        <p:nvSpPr>
          <p:cNvPr id="6" name="Text Placeholder 5"/>
          <p:cNvSpPr>
            <a:spLocks noGrp="1"/>
          </p:cNvSpPr>
          <p:nvPr>
            <p:ph type="body" sz="half" idx="2"/>
          </p:nvPr>
        </p:nvSpPr>
        <p:spPr>
          <a:xfrm>
            <a:off x="251520" y="260648"/>
            <a:ext cx="5400600" cy="6264696"/>
          </a:xfrm>
        </p:spPr>
        <p:txBody>
          <a:bodyPr>
            <a:normAutofit/>
          </a:bodyPr>
          <a:lstStyle/>
          <a:p>
            <a:pPr algn="l" rtl="0"/>
            <a:r>
              <a:rPr lang="en-US" sz="2400" b="1" dirty="0" err="1" smtClean="0"/>
              <a:t>Typhi</a:t>
            </a:r>
            <a:r>
              <a:rPr lang="en-US" sz="2400" b="1" dirty="0" smtClean="0"/>
              <a:t>  --- Human (Exclusive)</a:t>
            </a:r>
          </a:p>
          <a:p>
            <a:pPr algn="l" rtl="0"/>
            <a:r>
              <a:rPr lang="en-US" sz="2400" b="1" dirty="0" err="1" smtClean="0"/>
              <a:t>Paratyphi</a:t>
            </a:r>
            <a:r>
              <a:rPr lang="en-US" sz="2400" b="1" dirty="0" smtClean="0"/>
              <a:t> A, Sendai ----- Human</a:t>
            </a:r>
          </a:p>
          <a:p>
            <a:pPr algn="l" rtl="0"/>
            <a:r>
              <a:rPr lang="en-US" sz="2400" b="1" dirty="0" smtClean="0"/>
              <a:t>Dublin ------- cattle</a:t>
            </a:r>
          </a:p>
          <a:p>
            <a:pPr algn="l" rtl="0"/>
            <a:r>
              <a:rPr lang="en-US" sz="2400" b="1" dirty="0" err="1" smtClean="0"/>
              <a:t>Cholerasuis</a:t>
            </a:r>
            <a:r>
              <a:rPr lang="en-US" sz="2400" b="1" dirty="0" smtClean="0"/>
              <a:t> ------- Swine</a:t>
            </a:r>
          </a:p>
          <a:p>
            <a:pPr algn="l" rtl="0"/>
            <a:r>
              <a:rPr lang="en-US" sz="2400" b="1" dirty="0" err="1" smtClean="0"/>
              <a:t>Pullorum</a:t>
            </a:r>
            <a:r>
              <a:rPr lang="en-US" sz="2400" b="1" dirty="0" smtClean="0"/>
              <a:t>, </a:t>
            </a:r>
            <a:r>
              <a:rPr lang="en-US" sz="2400" b="1" dirty="0" err="1" smtClean="0"/>
              <a:t>Gallinarum</a:t>
            </a:r>
            <a:r>
              <a:rPr lang="en-US" sz="2400" b="1" dirty="0" smtClean="0"/>
              <a:t> ----- Poultry</a:t>
            </a:r>
          </a:p>
          <a:p>
            <a:pPr algn="l" rtl="0"/>
            <a:r>
              <a:rPr lang="en-US" sz="2400" b="1" dirty="0" err="1" smtClean="0"/>
              <a:t>Abortusequi</a:t>
            </a:r>
            <a:r>
              <a:rPr lang="en-US" sz="2400" b="1" dirty="0" smtClean="0"/>
              <a:t> ------- Horses</a:t>
            </a:r>
          </a:p>
          <a:p>
            <a:pPr algn="l" rtl="0"/>
            <a:r>
              <a:rPr lang="en-US" sz="2400" b="1" dirty="0" err="1" smtClean="0"/>
              <a:t>Abortusovis</a:t>
            </a:r>
            <a:r>
              <a:rPr lang="en-US" sz="2400" b="1" dirty="0" smtClean="0"/>
              <a:t> ------------- sheep</a:t>
            </a:r>
          </a:p>
          <a:p>
            <a:pPr algn="l" rtl="0"/>
            <a:r>
              <a:rPr lang="en-US" sz="2400" b="1" dirty="0" smtClean="0"/>
              <a:t>Arizona  -------  Reptiles</a:t>
            </a:r>
            <a:endParaRPr lang="ar-IQ" sz="2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2160" y="273050"/>
            <a:ext cx="2664296" cy="1571774"/>
          </a:xfrm>
        </p:spPr>
        <p:txBody>
          <a:bodyPr anchor="ctr"/>
          <a:lstStyle/>
          <a:p>
            <a:pPr algn="ctr" rtl="0"/>
            <a:r>
              <a:rPr lang="en-US" dirty="0" smtClean="0"/>
              <a:t> </a:t>
            </a:r>
            <a:r>
              <a:rPr lang="en-US" sz="3200" dirty="0" smtClean="0"/>
              <a:t>Pathogenesis</a:t>
            </a:r>
            <a:endParaRPr lang="ar-IQ" sz="3200" dirty="0"/>
          </a:p>
        </p:txBody>
      </p:sp>
      <p:pic>
        <p:nvPicPr>
          <p:cNvPr id="7" name="Content Placeholder 6" descr="Salmonella_SS%20agar3.jpg"/>
          <p:cNvPicPr>
            <a:picLocks noGrp="1" noChangeAspect="1"/>
          </p:cNvPicPr>
          <p:nvPr>
            <p:ph idx="1"/>
          </p:nvPr>
        </p:nvPicPr>
        <p:blipFill>
          <a:blip r:embed="rId2" cstate="print"/>
          <a:stretch>
            <a:fillRect/>
          </a:stretch>
        </p:blipFill>
        <p:spPr>
          <a:xfrm>
            <a:off x="5868145" y="2060848"/>
            <a:ext cx="3024336" cy="3809794"/>
          </a:xfrm>
        </p:spPr>
      </p:pic>
      <p:sp>
        <p:nvSpPr>
          <p:cNvPr id="6" name="Text Placeholder 5"/>
          <p:cNvSpPr>
            <a:spLocks noGrp="1"/>
          </p:cNvSpPr>
          <p:nvPr>
            <p:ph type="body" sz="half" idx="2"/>
          </p:nvPr>
        </p:nvSpPr>
        <p:spPr>
          <a:xfrm>
            <a:off x="251520" y="260648"/>
            <a:ext cx="5544616" cy="6408712"/>
          </a:xfrm>
        </p:spPr>
        <p:txBody>
          <a:bodyPr>
            <a:normAutofit/>
          </a:bodyPr>
          <a:lstStyle/>
          <a:p>
            <a:pPr algn="just" rtl="0"/>
            <a:r>
              <a:rPr lang="en-US" sz="2000" dirty="0" smtClean="0"/>
              <a:t>	</a:t>
            </a:r>
            <a:r>
              <a:rPr lang="en-US" sz="2000" b="1" dirty="0" smtClean="0"/>
              <a:t>Salmonella often enter the host by ingestion, mediate acid resistance of the stomach &amp; move to the small intestine. Salmonellae adhere  to &amp; invade </a:t>
            </a:r>
            <a:r>
              <a:rPr lang="en-US" sz="2000" b="1" dirty="0" err="1" smtClean="0"/>
              <a:t>enterocytes</a:t>
            </a:r>
            <a:r>
              <a:rPr lang="en-US" sz="2000" b="1" dirty="0" smtClean="0"/>
              <a:t> in order to cause enteritis or systemic disease. </a:t>
            </a:r>
            <a:r>
              <a:rPr lang="en-US" sz="2000" b="1" dirty="0" err="1" smtClean="0"/>
              <a:t>Fimbriae</a:t>
            </a:r>
            <a:r>
              <a:rPr lang="en-US" sz="2000" b="1" dirty="0" smtClean="0"/>
              <a:t> &amp; other membrane protein are involved in </a:t>
            </a:r>
            <a:r>
              <a:rPr lang="en-US" sz="2000" b="1" dirty="0" err="1" smtClean="0"/>
              <a:t>enterocyte</a:t>
            </a:r>
            <a:r>
              <a:rPr lang="en-US" sz="2000" b="1" dirty="0" smtClean="0"/>
              <a:t> invasion. Flagella contribute to intestinal invasiveness of salmonella spp. Entry of salmonellae usually occurs without mucosal damage in systemic infection, but enteric infection is characterized by local damage without septicemia.  Invasion of </a:t>
            </a:r>
            <a:r>
              <a:rPr lang="en-US" sz="2000" b="1" dirty="0" err="1" smtClean="0"/>
              <a:t>enterocytes</a:t>
            </a:r>
            <a:r>
              <a:rPr lang="en-US" sz="2000" b="1" dirty="0" smtClean="0"/>
              <a:t> is important &amp; is the major event in disease in some domestic animals (calves). </a:t>
            </a:r>
          </a:p>
          <a:p>
            <a:pPr algn="just" rtl="0"/>
            <a:r>
              <a:rPr lang="en-US" sz="2000" b="1" dirty="0" smtClean="0"/>
              <a:t>	Invasion followed by inflammation with profusion of </a:t>
            </a:r>
            <a:r>
              <a:rPr lang="en-US" sz="2000" b="1" dirty="0" err="1" smtClean="0"/>
              <a:t>neutrophils</a:t>
            </a:r>
            <a:r>
              <a:rPr lang="en-US" sz="2000" b="1" dirty="0" smtClean="0"/>
              <a:t> as a result of production of IL-8. </a:t>
            </a:r>
            <a:r>
              <a:rPr lang="en-US" sz="2000" b="1" dirty="0" err="1" smtClean="0"/>
              <a:t>Neutrophils</a:t>
            </a:r>
            <a:r>
              <a:rPr lang="en-US" sz="2000" b="1" dirty="0" smtClean="0"/>
              <a:t> migrate to lamina </a:t>
            </a:r>
            <a:r>
              <a:rPr lang="en-US" sz="2000" b="1" dirty="0" err="1" smtClean="0"/>
              <a:t>propria</a:t>
            </a:r>
            <a:r>
              <a:rPr lang="en-US" sz="2000" b="1" dirty="0" smtClean="0"/>
              <a:t> &amp; then to the lumen. Salmonella infection induce secretory diarrhea in a mechanism that does not involve toxin production. Cell death &amp; sloughing allow bacterial invasion of </a:t>
            </a:r>
            <a:r>
              <a:rPr lang="en-US" sz="2000" b="1" dirty="0" err="1" smtClean="0"/>
              <a:t>submucosal</a:t>
            </a:r>
            <a:r>
              <a:rPr lang="en-US" sz="2000" b="1" dirty="0" smtClean="0"/>
              <a:t> tissues.</a:t>
            </a:r>
            <a:endParaRPr lang="ar-IQ" sz="20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2160" y="273050"/>
            <a:ext cx="2664296" cy="1571774"/>
          </a:xfrm>
        </p:spPr>
        <p:txBody>
          <a:bodyPr anchor="ctr">
            <a:normAutofit/>
          </a:bodyPr>
          <a:lstStyle/>
          <a:p>
            <a:pPr algn="l" rtl="0"/>
            <a:r>
              <a:rPr lang="en-US" sz="3200" dirty="0" smtClean="0"/>
              <a:t>Pathogenesis</a:t>
            </a:r>
            <a:endParaRPr lang="ar-IQ" sz="3200" dirty="0"/>
          </a:p>
        </p:txBody>
      </p:sp>
      <p:pic>
        <p:nvPicPr>
          <p:cNvPr id="7" name="Content Placeholder 6" descr="salmonella%20pathogenesis.gif"/>
          <p:cNvPicPr>
            <a:picLocks noGrp="1" noChangeAspect="1"/>
          </p:cNvPicPr>
          <p:nvPr>
            <p:ph idx="1"/>
          </p:nvPr>
        </p:nvPicPr>
        <p:blipFill>
          <a:blip r:embed="rId2" cstate="print"/>
          <a:stretch>
            <a:fillRect/>
          </a:stretch>
        </p:blipFill>
        <p:spPr>
          <a:xfrm>
            <a:off x="395536" y="1988840"/>
            <a:ext cx="8352928" cy="4536504"/>
          </a:xfrm>
        </p:spPr>
      </p:pic>
      <p:sp>
        <p:nvSpPr>
          <p:cNvPr id="6" name="Text Placeholder 5"/>
          <p:cNvSpPr>
            <a:spLocks noGrp="1"/>
          </p:cNvSpPr>
          <p:nvPr>
            <p:ph type="body" sz="half" idx="2"/>
          </p:nvPr>
        </p:nvSpPr>
        <p:spPr>
          <a:xfrm>
            <a:off x="251520" y="260648"/>
            <a:ext cx="5400600" cy="6264696"/>
          </a:xfrm>
        </p:spPr>
        <p:txBody>
          <a:bodyPr>
            <a:normAutofit/>
          </a:bodyPr>
          <a:lstStyle/>
          <a:p>
            <a:pPr lvl="1" algn="just" rtl="0"/>
            <a:r>
              <a:rPr lang="en-US" sz="2000" dirty="0" smtClean="0"/>
              <a:t>Survival &amp; replication in phagocytes, &amp; subsequently in LNs can lead to </a:t>
            </a:r>
            <a:r>
              <a:rPr lang="en-US" sz="2000" dirty="0" err="1" smtClean="0"/>
              <a:t>extraintestinal</a:t>
            </a:r>
            <a:r>
              <a:rPr lang="en-US" sz="2000" dirty="0" smtClean="0"/>
              <a:t> dissemination. Bacteria delivered to circulation are removed by cell of the RES, particularly in liver &amp; spleen.</a:t>
            </a:r>
            <a:endParaRPr lang="ar-IQ"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2160" y="273050"/>
            <a:ext cx="2664296" cy="1571774"/>
          </a:xfrm>
        </p:spPr>
        <p:txBody>
          <a:bodyPr anchor="ctr">
            <a:normAutofit/>
          </a:bodyPr>
          <a:lstStyle/>
          <a:p>
            <a:pPr algn="ctr" rtl="0"/>
            <a:r>
              <a:rPr lang="en-US" sz="3200" dirty="0" smtClean="0"/>
              <a:t> Diagnosis</a:t>
            </a:r>
            <a:endParaRPr lang="ar-IQ" sz="3200" dirty="0"/>
          </a:p>
        </p:txBody>
      </p:sp>
      <p:pic>
        <p:nvPicPr>
          <p:cNvPr id="7" name="Content Placeholder 6" descr="salmonella growth.jpg"/>
          <p:cNvPicPr>
            <a:picLocks noGrp="1" noChangeAspect="1"/>
          </p:cNvPicPr>
          <p:nvPr>
            <p:ph idx="1"/>
          </p:nvPr>
        </p:nvPicPr>
        <p:blipFill>
          <a:blip r:embed="rId2" cstate="print"/>
          <a:stretch>
            <a:fillRect/>
          </a:stretch>
        </p:blipFill>
        <p:spPr>
          <a:xfrm>
            <a:off x="5652120" y="2276872"/>
            <a:ext cx="3168352" cy="3542109"/>
          </a:xfrm>
        </p:spPr>
      </p:pic>
      <p:sp>
        <p:nvSpPr>
          <p:cNvPr id="6" name="Text Placeholder 5"/>
          <p:cNvSpPr>
            <a:spLocks noGrp="1"/>
          </p:cNvSpPr>
          <p:nvPr>
            <p:ph type="body" sz="half" idx="2"/>
          </p:nvPr>
        </p:nvSpPr>
        <p:spPr>
          <a:xfrm>
            <a:off x="251520" y="260648"/>
            <a:ext cx="5400600" cy="6264696"/>
          </a:xfrm>
        </p:spPr>
        <p:txBody>
          <a:bodyPr>
            <a:normAutofit lnSpcReduction="10000"/>
          </a:bodyPr>
          <a:lstStyle/>
          <a:p>
            <a:pPr algn="l" rtl="0"/>
            <a:r>
              <a:rPr lang="en-US" sz="2000" dirty="0" smtClean="0"/>
              <a:t>Salmonellae are facultatively anaerobic, non-spore forming, growing optimally at 37C. All </a:t>
            </a:r>
            <a:r>
              <a:rPr lang="en-US" sz="2000" dirty="0" err="1" smtClean="0"/>
              <a:t>serovars</a:t>
            </a:r>
            <a:r>
              <a:rPr lang="en-US" sz="2000" dirty="0" smtClean="0"/>
              <a:t> </a:t>
            </a:r>
            <a:r>
              <a:rPr lang="en-US" sz="2000" dirty="0" smtClean="0"/>
              <a:t>(except </a:t>
            </a:r>
            <a:r>
              <a:rPr lang="en-US" sz="2000" dirty="0" err="1" smtClean="0"/>
              <a:t>Pullorum</a:t>
            </a:r>
            <a:r>
              <a:rPr lang="en-US" sz="2000" dirty="0" smtClean="0"/>
              <a:t> &amp; </a:t>
            </a:r>
            <a:r>
              <a:rPr lang="en-US" sz="2000" dirty="0" err="1" smtClean="0"/>
              <a:t>Gallinarum</a:t>
            </a:r>
            <a:r>
              <a:rPr lang="en-US" sz="2000" dirty="0" smtClean="0"/>
              <a:t>) are motile by means of </a:t>
            </a:r>
            <a:r>
              <a:rPr lang="en-US" sz="2000" dirty="0" err="1" smtClean="0"/>
              <a:t>pertrichous</a:t>
            </a:r>
            <a:r>
              <a:rPr lang="en-US" sz="2000" dirty="0" smtClean="0"/>
              <a:t> flagella. Salmonellae grow directly on selective and differential media and after enrichment in selective broth (</a:t>
            </a:r>
            <a:r>
              <a:rPr lang="en-US" sz="2000" dirty="0" err="1" smtClean="0"/>
              <a:t>tetrathionate</a:t>
            </a:r>
            <a:r>
              <a:rPr lang="en-US" sz="2000" dirty="0" smtClean="0"/>
              <a:t> broth). Solid media include </a:t>
            </a:r>
            <a:r>
              <a:rPr lang="en-US" sz="2000" dirty="0" err="1" smtClean="0"/>
              <a:t>xylose</a:t>
            </a:r>
            <a:r>
              <a:rPr lang="en-US" sz="2000" dirty="0" smtClean="0"/>
              <a:t> lysine </a:t>
            </a:r>
            <a:r>
              <a:rPr lang="en-US" sz="2000" dirty="0" err="1" smtClean="0"/>
              <a:t>deoxycholate</a:t>
            </a:r>
            <a:r>
              <a:rPr lang="en-US" sz="2000" dirty="0" smtClean="0"/>
              <a:t>  (XLD) &amp; </a:t>
            </a:r>
            <a:r>
              <a:rPr lang="en-US" sz="2000" dirty="0" err="1" smtClean="0"/>
              <a:t>Hekton</a:t>
            </a:r>
            <a:r>
              <a:rPr lang="en-US" sz="2000" dirty="0" smtClean="0"/>
              <a:t> enteric (HE) agars, followed by incubation at 37C for at least 12 hrs.  On XLD, salmonellae produce pink colonies with black center (due to H2S production). On HE agar, colonies are blue-green with or without black center.</a:t>
            </a:r>
          </a:p>
          <a:p>
            <a:pPr algn="l" rtl="0"/>
            <a:r>
              <a:rPr lang="en-US" sz="2000" dirty="0" smtClean="0"/>
              <a:t>	PCR targeting salmonella specific genes facilitate identification.</a:t>
            </a:r>
          </a:p>
          <a:p>
            <a:pPr algn="l" rtl="0"/>
            <a:r>
              <a:rPr lang="en-US" sz="2000" dirty="0" smtClean="0"/>
              <a:t>	Biochemical characteristics are useful in </a:t>
            </a:r>
            <a:r>
              <a:rPr lang="en-US" sz="2000" dirty="0" err="1" smtClean="0"/>
              <a:t>diffferentiating</a:t>
            </a:r>
            <a:r>
              <a:rPr lang="en-US" sz="2000" dirty="0" smtClean="0"/>
              <a:t> species &amp; subspecies. Salmonellae are non-lactose fermentor, except for </a:t>
            </a:r>
            <a:r>
              <a:rPr lang="en-US" sz="2000" dirty="0" err="1" smtClean="0"/>
              <a:t>S.enterica</a:t>
            </a:r>
            <a:r>
              <a:rPr lang="en-US" sz="2000" dirty="0" smtClean="0"/>
              <a:t> spp. Arizona &amp; S. </a:t>
            </a:r>
            <a:r>
              <a:rPr lang="en-US" sz="2000" dirty="0" err="1" smtClean="0"/>
              <a:t>enterica</a:t>
            </a:r>
            <a:r>
              <a:rPr lang="en-US" sz="2000" dirty="0" smtClean="0"/>
              <a:t> spp. </a:t>
            </a:r>
            <a:r>
              <a:rPr lang="en-US" sz="2000" dirty="0" err="1" smtClean="0"/>
              <a:t>Diarezona</a:t>
            </a:r>
            <a:r>
              <a:rPr lang="en-US" sz="2000" dirty="0" smtClean="0"/>
              <a:t>, &amp; </a:t>
            </a:r>
            <a:r>
              <a:rPr lang="en-US" sz="2000" dirty="0" smtClean="0"/>
              <a:t>do </a:t>
            </a:r>
            <a:r>
              <a:rPr lang="en-US" sz="2000" dirty="0" smtClean="0"/>
              <a:t>not produce </a:t>
            </a:r>
            <a:r>
              <a:rPr lang="en-US" sz="2000" dirty="0" err="1" smtClean="0"/>
              <a:t>indol</a:t>
            </a:r>
            <a:r>
              <a:rPr lang="en-US" sz="2000" dirty="0" smtClean="0"/>
              <a:t> or urease, they are also VP -, MR , citrate, H2S production + &amp; most are </a:t>
            </a:r>
            <a:r>
              <a:rPr lang="en-US" sz="2000" dirty="0" err="1" smtClean="0"/>
              <a:t>catalase</a:t>
            </a:r>
            <a:r>
              <a:rPr lang="en-US" sz="2000" dirty="0" smtClean="0"/>
              <a:t> + </a:t>
            </a:r>
            <a:endParaRPr lang="ar-IQ"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rtl="0"/>
            <a:r>
              <a:rPr lang="en-US" sz="3200" b="1" dirty="0" smtClean="0"/>
              <a:t>Urease positive. Colonies with black center</a:t>
            </a:r>
            <a:endParaRPr lang="ar-IQ" sz="3200" b="1" dirty="0"/>
          </a:p>
        </p:txBody>
      </p:sp>
      <p:pic>
        <p:nvPicPr>
          <p:cNvPr id="11" name="Content Placeholder 10" descr="UREA%20Salmonella%20Proteus%20fig1.jpg"/>
          <p:cNvPicPr>
            <a:picLocks noGrp="1" noChangeAspect="1"/>
          </p:cNvPicPr>
          <p:nvPr>
            <p:ph sz="half" idx="1"/>
          </p:nvPr>
        </p:nvPicPr>
        <p:blipFill>
          <a:blip r:embed="rId2" cstate="print"/>
          <a:stretch>
            <a:fillRect/>
          </a:stretch>
        </p:blipFill>
        <p:spPr>
          <a:xfrm>
            <a:off x="762000" y="2148681"/>
            <a:ext cx="3429000" cy="3429000"/>
          </a:xfrm>
        </p:spPr>
      </p:pic>
      <p:pic>
        <p:nvPicPr>
          <p:cNvPr id="10" name="Content Placeholder 9" descr="Salmonella_XLD.jpg"/>
          <p:cNvPicPr>
            <a:picLocks noGrp="1" noChangeAspect="1"/>
          </p:cNvPicPr>
          <p:nvPr>
            <p:ph sz="half" idx="2"/>
          </p:nvPr>
        </p:nvPicPr>
        <p:blipFill>
          <a:blip r:embed="rId3" cstate="print"/>
          <a:stretch>
            <a:fillRect/>
          </a:stretch>
        </p:blipFill>
        <p:spPr>
          <a:xfrm>
            <a:off x="4826747" y="2019440"/>
            <a:ext cx="3681506" cy="3687482"/>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195</Words>
  <Application>Microsoft Office PowerPoint</Application>
  <PresentationFormat>On-screen Show (4:3)</PresentationFormat>
  <Paragraphs>33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Genus  Salmonella</vt:lpstr>
      <vt:lpstr>Genus  Salmonella</vt:lpstr>
      <vt:lpstr> Disease  &amp; epidemiology</vt:lpstr>
      <vt:lpstr> Disease  &amp; epidemiology</vt:lpstr>
      <vt:lpstr> Host adapted serovars of salmonella enterica</vt:lpstr>
      <vt:lpstr> Pathogenesis</vt:lpstr>
      <vt:lpstr>Pathogenesis</vt:lpstr>
      <vt:lpstr> Diagnosis</vt:lpstr>
      <vt:lpstr>Urease positive. Colonies with black center</vt:lpstr>
      <vt:lpstr>Slide 10</vt:lpstr>
      <vt:lpstr>Slide 11</vt:lpstr>
      <vt:lpstr>Slide 12</vt:lpstr>
      <vt:lpstr>Slide 13</vt:lpstr>
      <vt:lpstr>Slide 14</vt:lpstr>
      <vt:lpstr>Slide 15</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dr1</dc:creator>
  <cp:lastModifiedBy>rzazak 1957</cp:lastModifiedBy>
  <cp:revision>21</cp:revision>
  <dcterms:created xsi:type="dcterms:W3CDTF">2011-05-11T14:35:00Z</dcterms:created>
  <dcterms:modified xsi:type="dcterms:W3CDTF">2011-05-14T09:04:28Z</dcterms:modified>
</cp:coreProperties>
</file>